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89" r:id="rId6"/>
    <p:sldId id="261" r:id="rId7"/>
    <p:sldId id="685" r:id="rId8"/>
    <p:sldId id="709" r:id="rId9"/>
    <p:sldId id="262" r:id="rId10"/>
    <p:sldId id="710" r:id="rId11"/>
    <p:sldId id="711" r:id="rId12"/>
    <p:sldId id="712" r:id="rId13"/>
    <p:sldId id="713" r:id="rId14"/>
    <p:sldId id="714" r:id="rId15"/>
    <p:sldId id="715" r:id="rId16"/>
    <p:sldId id="716" r:id="rId17"/>
    <p:sldId id="717" r:id="rId18"/>
    <p:sldId id="695" r:id="rId19"/>
    <p:sldId id="675" r:id="rId20"/>
    <p:sldId id="301" r:id="rId21"/>
    <p:sldId id="731" r:id="rId22"/>
    <p:sldId id="732" r:id="rId23"/>
    <p:sldId id="733" r:id="rId24"/>
    <p:sldId id="734" r:id="rId25"/>
    <p:sldId id="735" r:id="rId26"/>
    <p:sldId id="679" r:id="rId27"/>
    <p:sldId id="736" r:id="rId28"/>
    <p:sldId id="682" r:id="rId29"/>
    <p:sldId id="680" r:id="rId30"/>
    <p:sldId id="737" r:id="rId31"/>
    <p:sldId id="681" r:id="rId32"/>
    <p:sldId id="684" r:id="rId33"/>
    <p:sldId id="676" r:id="rId34"/>
    <p:sldId id="738" r:id="rId35"/>
    <p:sldId id="739" r:id="rId36"/>
    <p:sldId id="740" r:id="rId37"/>
    <p:sldId id="741" r:id="rId38"/>
    <p:sldId id="742" r:id="rId39"/>
    <p:sldId id="743" r:id="rId40"/>
    <p:sldId id="745" r:id="rId41"/>
    <p:sldId id="746" r:id="rId42"/>
    <p:sldId id="747" r:id="rId43"/>
    <p:sldId id="683" r:id="rId44"/>
    <p:sldId id="288" r:id="rId45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 userDrawn="1">
          <p15:clr>
            <a:srgbClr val="A4A3A4"/>
          </p15:clr>
        </p15:guide>
        <p15:guide id="2" pos="37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5F6F8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 autoAdjust="0"/>
    <p:restoredTop sz="74035" autoAdjust="0"/>
  </p:normalViewPr>
  <p:slideViewPr>
    <p:cSldViewPr snapToGrid="0" showGuides="1">
      <p:cViewPr varScale="1">
        <p:scale>
          <a:sx n="50" d="100"/>
          <a:sy n="50" d="100"/>
        </p:scale>
        <p:origin x="1144" y="32"/>
      </p:cViewPr>
      <p:guideLst>
        <p:guide orient="horz" pos="2130"/>
        <p:guide pos="3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370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2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19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18.png"/><Relationship Id="rId32" Type="http://schemas.openxmlformats.org/officeDocument/2006/relationships/tags" Target="../tags/tag15.xml"/><Relationship Id="rId31" Type="http://schemas.openxmlformats.org/officeDocument/2006/relationships/image" Target="../media/image17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16.svg"/><Relationship Id="rId26" Type="http://schemas.openxmlformats.org/officeDocument/2006/relationships/image" Target="../media/image15.png"/><Relationship Id="rId25" Type="http://schemas.openxmlformats.org/officeDocument/2006/relationships/tags" Target="../tags/tag11.xml"/><Relationship Id="rId24" Type="http://schemas.openxmlformats.org/officeDocument/2006/relationships/image" Target="../media/image14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7.xml"/><Relationship Id="rId15" Type="http://schemas.openxmlformats.org/officeDocument/2006/relationships/image" Target="../media/image9.svg"/><Relationship Id="rId14" Type="http://schemas.openxmlformats.org/officeDocument/2006/relationships/tags" Target="../tags/tag6.xml"/><Relationship Id="rId13" Type="http://schemas.openxmlformats.org/officeDocument/2006/relationships/image" Target="../media/image8.png"/><Relationship Id="rId12" Type="http://schemas.openxmlformats.org/officeDocument/2006/relationships/tags" Target="../tags/tag5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.xml"/><Relationship Id="rId7" Type="http://schemas.openxmlformats.org/officeDocument/2006/relationships/image" Target="../media/image8.png"/><Relationship Id="rId6" Type="http://schemas.openxmlformats.org/officeDocument/2006/relationships/tags" Target="../tags/tag3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39" Type="http://schemas.openxmlformats.org/officeDocument/2006/relationships/tags" Target="../tags/tag49.xml"/><Relationship Id="rId38" Type="http://schemas.openxmlformats.org/officeDocument/2006/relationships/image" Target="../media/image3.svg"/><Relationship Id="rId37" Type="http://schemas.openxmlformats.org/officeDocument/2006/relationships/image" Target="../media/image2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25.png"/><Relationship Id="rId31" Type="http://schemas.openxmlformats.org/officeDocument/2006/relationships/tags" Target="../tags/tag44.xml"/><Relationship Id="rId30" Type="http://schemas.openxmlformats.org/officeDocument/2006/relationships/image" Target="../media/image17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24.svg"/><Relationship Id="rId26" Type="http://schemas.openxmlformats.org/officeDocument/2006/relationships/image" Target="../media/image23.png"/><Relationship Id="rId25" Type="http://schemas.openxmlformats.org/officeDocument/2006/relationships/tags" Target="../tags/tag41.xml"/><Relationship Id="rId24" Type="http://schemas.openxmlformats.org/officeDocument/2006/relationships/image" Target="../media/image14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34.xml"/><Relationship Id="rId10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52.xml"/><Relationship Id="rId4" Type="http://schemas.openxmlformats.org/officeDocument/2006/relationships/image" Target="../media/image26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0.svg"/><Relationship Id="rId28" Type="http://schemas.openxmlformats.org/officeDocument/2006/relationships/image" Target="../media/image23.png"/><Relationship Id="rId27" Type="http://schemas.openxmlformats.org/officeDocument/2006/relationships/tags" Target="../tags/tag62.xml"/><Relationship Id="rId26" Type="http://schemas.openxmlformats.org/officeDocument/2006/relationships/image" Target="../media/image14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image" Target="../media/image11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29.svg"/><Relationship Id="rId16" Type="http://schemas.openxmlformats.org/officeDocument/2006/relationships/image" Target="../media/image15.png"/><Relationship Id="rId15" Type="http://schemas.openxmlformats.org/officeDocument/2006/relationships/tags" Target="../tags/tag56.xml"/><Relationship Id="rId14" Type="http://schemas.openxmlformats.org/officeDocument/2006/relationships/image" Target="../media/image28.svg"/><Relationship Id="rId13" Type="http://schemas.openxmlformats.org/officeDocument/2006/relationships/image" Target="../media/image10.png"/><Relationship Id="rId12" Type="http://schemas.openxmlformats.org/officeDocument/2006/relationships/tags" Target="../tags/tag55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104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103.xml"/><Relationship Id="rId4" Type="http://schemas.openxmlformats.org/officeDocument/2006/relationships/image" Target="../media/image8.png"/><Relationship Id="rId3" Type="http://schemas.openxmlformats.org/officeDocument/2006/relationships/tags" Target="../tags/tag102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18.png"/><Relationship Id="rId16" Type="http://schemas.openxmlformats.org/officeDocument/2006/relationships/tags" Target="../tags/tag110.xml"/><Relationship Id="rId15" Type="http://schemas.openxmlformats.org/officeDocument/2006/relationships/image" Target="../media/image17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3.xml"/><Relationship Id="rId29" Type="http://schemas.openxmlformats.org/officeDocument/2006/relationships/image" Target="../media/image33.svg"/><Relationship Id="rId28" Type="http://schemas.openxmlformats.org/officeDocument/2006/relationships/image" Target="../media/image23.png"/><Relationship Id="rId27" Type="http://schemas.openxmlformats.org/officeDocument/2006/relationships/tags" Target="../tags/tag120.xml"/><Relationship Id="rId26" Type="http://schemas.openxmlformats.org/officeDocument/2006/relationships/image" Target="../media/image14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32.svg"/><Relationship Id="rId22" Type="http://schemas.openxmlformats.org/officeDocument/2006/relationships/image" Target="../media/image15.png"/><Relationship Id="rId21" Type="http://schemas.openxmlformats.org/officeDocument/2006/relationships/tags" Target="../tags/tag117.xml"/><Relationship Id="rId20" Type="http://schemas.openxmlformats.org/officeDocument/2006/relationships/image" Target="../media/image11.svg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3.svg"/><Relationship Id="rId16" Type="http://schemas.openxmlformats.org/officeDocument/2006/relationships/image" Target="../media/image2.png"/><Relationship Id="rId15" Type="http://schemas.openxmlformats.org/officeDocument/2006/relationships/tags" Target="../tags/tag115.xml"/><Relationship Id="rId14" Type="http://schemas.openxmlformats.org/officeDocument/2006/relationships/image" Target="../media/image8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9" Type="http://schemas.openxmlformats.org/officeDocument/2006/relationships/slideLayout" Target="../slideLayouts/slideLayout13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image" Target="../media/image34.png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image" Target="../media/image35.jpeg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image" Target="../media/image34.png"/><Relationship Id="rId2" Type="http://schemas.openxmlformats.org/officeDocument/2006/relationships/tags" Target="../tags/tag16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68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image" Target="../media/image34.png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image" Target="../media/image36.jpeg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image" Target="../media/image34.png"/><Relationship Id="rId2" Type="http://schemas.openxmlformats.org/officeDocument/2006/relationships/tags" Target="../tags/tag181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80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91.xml"/><Relationship Id="rId5" Type="http://schemas.openxmlformats.org/officeDocument/2006/relationships/image" Target="../media/image37.jpeg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ags" Target="../tags/tag18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96.xml"/><Relationship Id="rId5" Type="http://schemas.openxmlformats.org/officeDocument/2006/relationships/image" Target="../media/image38.jpeg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01.xml"/><Relationship Id="rId5" Type="http://schemas.openxmlformats.org/officeDocument/2006/relationships/image" Target="../media/image39.jpeg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image" Target="../media/image40.jpeg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image" Target="../media/image34.png"/><Relationship Id="rId2" Type="http://schemas.openxmlformats.org/officeDocument/2006/relationships/tags" Target="../tags/tag203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0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image" Target="../media/image41.jpeg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" Type="http://schemas.openxmlformats.org/officeDocument/2006/relationships/image" Target="../media/image34.png"/><Relationship Id="rId2" Type="http://schemas.openxmlformats.org/officeDocument/2006/relationships/tags" Target="../tags/tag210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0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image" Target="../media/image42.jpeg"/><Relationship Id="rId7" Type="http://schemas.openxmlformats.org/officeDocument/2006/relationships/tags" Target="../tags/tag221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" Type="http://schemas.openxmlformats.org/officeDocument/2006/relationships/image" Target="../media/image34.png"/><Relationship Id="rId2" Type="http://schemas.openxmlformats.org/officeDocument/2006/relationships/tags" Target="../tags/tag217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16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" Type="http://schemas.openxmlformats.org/officeDocument/2006/relationships/tags" Target="../tags/tag224.xml"/><Relationship Id="rId1" Type="http://schemas.openxmlformats.org/officeDocument/2006/relationships/tags" Target="../tags/tag22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image" Target="../media/image34.png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234.xml"/><Relationship Id="rId1" Type="http://schemas.openxmlformats.org/officeDocument/2006/relationships/tags" Target="../tags/tag22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image" Target="../media/image44.png"/><Relationship Id="rId7" Type="http://schemas.openxmlformats.org/officeDocument/2006/relationships/tags" Target="../tags/tag240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image" Target="../media/image34.png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3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image" Target="../media/image44.png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image" Target="../media/image34.png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4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image" Target="../media/image45.jpeg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image" Target="../media/image34.png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4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image" Target="../media/image46.png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image" Target="../media/image34.png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5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image" Target="../media/image47.png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image" Target="../media/image34.png"/><Relationship Id="rId3" Type="http://schemas.openxmlformats.org/officeDocument/2006/relationships/tags" Target="../tags/tag265.xml"/><Relationship Id="rId21" Type="http://schemas.openxmlformats.org/officeDocument/2006/relationships/notesSlide" Target="../notesSlides/notesSlide8.xml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264.xml"/><Relationship Id="rId19" Type="http://schemas.openxmlformats.org/officeDocument/2006/relationships/tags" Target="../tags/tag279.xml"/><Relationship Id="rId18" Type="http://schemas.openxmlformats.org/officeDocument/2006/relationships/tags" Target="../tags/tag278.xml"/><Relationship Id="rId17" Type="http://schemas.openxmlformats.org/officeDocument/2006/relationships/tags" Target="../tags/tag277.xml"/><Relationship Id="rId16" Type="http://schemas.openxmlformats.org/officeDocument/2006/relationships/tags" Target="../tags/tag276.xml"/><Relationship Id="rId15" Type="http://schemas.openxmlformats.org/officeDocument/2006/relationships/tags" Target="../tags/tag275.xml"/><Relationship Id="rId14" Type="http://schemas.openxmlformats.org/officeDocument/2006/relationships/tags" Target="../tags/tag274.xml"/><Relationship Id="rId13" Type="http://schemas.openxmlformats.org/officeDocument/2006/relationships/tags" Target="../tags/tag273.xml"/><Relationship Id="rId12" Type="http://schemas.openxmlformats.org/officeDocument/2006/relationships/tags" Target="../tags/tag272.xml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image" Target="../media/image48.png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image" Target="../media/image34.png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8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image" Target="../media/image49.png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image" Target="../media/image34.png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8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00.xml"/><Relationship Id="rId8" Type="http://schemas.openxmlformats.org/officeDocument/2006/relationships/image" Target="../media/image49.png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image" Target="../media/image34.png"/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9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image" Target="../media/image50.png"/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image" Target="../media/image34.png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0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312.xml"/><Relationship Id="rId5" Type="http://schemas.openxmlformats.org/officeDocument/2006/relationships/tags" Target="../tags/tag311.xml"/><Relationship Id="rId4" Type="http://schemas.openxmlformats.org/officeDocument/2006/relationships/image" Target="../media/image34.png"/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" Type="http://schemas.openxmlformats.org/officeDocument/2006/relationships/tags" Target="../tags/tag30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image" Target="../media/image34.png"/><Relationship Id="rId3" Type="http://schemas.openxmlformats.org/officeDocument/2006/relationships/tags" Target="../tags/tag315.xml"/><Relationship Id="rId2" Type="http://schemas.openxmlformats.org/officeDocument/2006/relationships/tags" Target="../tags/tag314.xml"/><Relationship Id="rId1" Type="http://schemas.openxmlformats.org/officeDocument/2006/relationships/tags" Target="../tags/tag313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3" Type="http://schemas.openxmlformats.org/officeDocument/2006/relationships/image" Target="../media/image51.jpeg"/><Relationship Id="rId2" Type="http://schemas.openxmlformats.org/officeDocument/2006/relationships/tags" Target="../tags/tag319.xml"/><Relationship Id="rId1" Type="http://schemas.openxmlformats.org/officeDocument/2006/relationships/tags" Target="../tags/tag3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326.xml"/><Relationship Id="rId5" Type="http://schemas.openxmlformats.org/officeDocument/2006/relationships/image" Target="../media/image52.png"/><Relationship Id="rId4" Type="http://schemas.openxmlformats.org/officeDocument/2006/relationships/tags" Target="../tags/tag325.xml"/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tags" Target="../tags/tag32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329.xml"/><Relationship Id="rId3" Type="http://schemas.openxmlformats.org/officeDocument/2006/relationships/image" Target="../media/image53.png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33.xml"/><Relationship Id="rId4" Type="http://schemas.openxmlformats.org/officeDocument/2006/relationships/image" Target="../media/image53.png"/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" Type="http://schemas.openxmlformats.org/officeDocument/2006/relationships/tags" Target="../tags/tag330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37.xml"/><Relationship Id="rId4" Type="http://schemas.openxmlformats.org/officeDocument/2006/relationships/image" Target="../media/image53.png"/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tags" Target="../tags/tag334.xm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41.xml"/><Relationship Id="rId4" Type="http://schemas.openxmlformats.org/officeDocument/2006/relationships/image" Target="../media/image53.png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44.xml"/><Relationship Id="rId3" Type="http://schemas.openxmlformats.org/officeDocument/2006/relationships/image" Target="../media/image53.png"/><Relationship Id="rId2" Type="http://schemas.openxmlformats.org/officeDocument/2006/relationships/tags" Target="../tags/tag343.xml"/><Relationship Id="rId1" Type="http://schemas.openxmlformats.org/officeDocument/2006/relationships/tags" Target="../tags/tag342.xml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48.xml"/><Relationship Id="rId4" Type="http://schemas.openxmlformats.org/officeDocument/2006/relationships/image" Target="../media/image53.png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" Type="http://schemas.openxmlformats.org/officeDocument/2006/relationships/tags" Target="../tags/tag345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52.xml"/><Relationship Id="rId4" Type="http://schemas.openxmlformats.org/officeDocument/2006/relationships/image" Target="../media/image53.png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56.xml"/><Relationship Id="rId4" Type="http://schemas.openxmlformats.org/officeDocument/2006/relationships/image" Target="../media/image53.png"/><Relationship Id="rId3" Type="http://schemas.openxmlformats.org/officeDocument/2006/relationships/tags" Target="../tags/tag355.xml"/><Relationship Id="rId2" Type="http://schemas.openxmlformats.org/officeDocument/2006/relationships/tags" Target="../tags/tag354.xml"/><Relationship Id="rId1" Type="http://schemas.openxmlformats.org/officeDocument/2006/relationships/tags" Target="../tags/tag353.xml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60.xml"/><Relationship Id="rId4" Type="http://schemas.openxmlformats.org/officeDocument/2006/relationships/image" Target="../media/image53.png"/><Relationship Id="rId3" Type="http://schemas.openxmlformats.org/officeDocument/2006/relationships/tags" Target="../tags/tag359.xml"/><Relationship Id="rId2" Type="http://schemas.openxmlformats.org/officeDocument/2006/relationships/tags" Target="../tags/tag358.xml"/><Relationship Id="rId1" Type="http://schemas.openxmlformats.org/officeDocument/2006/relationships/tags" Target="../tags/tag357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363.xml"/><Relationship Id="rId3" Type="http://schemas.openxmlformats.org/officeDocument/2006/relationships/image" Target="../media/image53.png"/><Relationship Id="rId2" Type="http://schemas.openxmlformats.org/officeDocument/2006/relationships/tags" Target="../tags/tag362.xml"/><Relationship Id="rId1" Type="http://schemas.openxmlformats.org/officeDocument/2006/relationships/tags" Target="../tags/tag361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7.xml"/><Relationship Id="rId2" Type="http://schemas.openxmlformats.org/officeDocument/2006/relationships/tags" Target="../tags/tag365.xml"/><Relationship Id="rId1" Type="http://schemas.openxmlformats.org/officeDocument/2006/relationships/tags" Target="../tags/tag364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369.xml"/><Relationship Id="rId3" Type="http://schemas.openxmlformats.org/officeDocument/2006/relationships/tags" Target="../tags/tag368.xml"/><Relationship Id="rId2" Type="http://schemas.openxmlformats.org/officeDocument/2006/relationships/tags" Target="../tags/tag367.xml"/><Relationship Id="rId1" Type="http://schemas.openxmlformats.org/officeDocument/2006/relationships/tags" Target="../tags/tag3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6章 组合数据类型</a:t>
            </a:r>
            <a:endParaRPr altLang="en-US" sz="6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/>
              <a:t>目录</a:t>
            </a:r>
            <a:endParaRPr altLang="en-US"/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6099175" y="876300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序列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3817620" y="875030"/>
            <a:ext cx="561975" cy="542925"/>
          </a:xfrm>
          <a:prstGeom prst="rect">
            <a:avLst/>
          </a:prstGeom>
          <a:solidFill>
            <a:srgbClr val="00AF92"/>
          </a:solidFill>
          <a:ln>
            <a:solidFill>
              <a:srgbClr val="00A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>
            <p:custDataLst>
              <p:tags r:id="rId4"/>
            </p:custDataLst>
          </p:nvPr>
        </p:nvSpPr>
        <p:spPr>
          <a:xfrm>
            <a:off x="6099175" y="1515110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矩形 29"/>
          <p:cNvSpPr/>
          <p:nvPr>
            <p:custDataLst>
              <p:tags r:id="rId5"/>
            </p:custDataLst>
          </p:nvPr>
        </p:nvSpPr>
        <p:spPr>
          <a:xfrm>
            <a:off x="3817620" y="1513840"/>
            <a:ext cx="561975" cy="542925"/>
          </a:xfrm>
          <a:prstGeom prst="rect">
            <a:avLst/>
          </a:prstGeom>
          <a:solidFill>
            <a:srgbClr val="FDA007"/>
          </a:solidFill>
          <a:ln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>
            <p:custDataLst>
              <p:tags r:id="rId6"/>
            </p:custDataLst>
          </p:nvPr>
        </p:nvSpPr>
        <p:spPr>
          <a:xfrm>
            <a:off x="6099175" y="2153920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元组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矩形 34"/>
          <p:cNvSpPr/>
          <p:nvPr>
            <p:custDataLst>
              <p:tags r:id="rId7"/>
            </p:custDataLst>
          </p:nvPr>
        </p:nvSpPr>
        <p:spPr>
          <a:xfrm>
            <a:off x="3817620" y="2152650"/>
            <a:ext cx="561975" cy="542925"/>
          </a:xfrm>
          <a:prstGeom prst="rect">
            <a:avLst/>
          </a:prstGeom>
          <a:solidFill>
            <a:srgbClr val="00AF92"/>
          </a:solidFill>
          <a:ln>
            <a:solidFill>
              <a:srgbClr val="00A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>
            <p:custDataLst>
              <p:tags r:id="rId8"/>
            </p:custDataLst>
          </p:nvPr>
        </p:nvSpPr>
        <p:spPr>
          <a:xfrm>
            <a:off x="6099175" y="2792095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range</a:t>
            </a:r>
            <a:endParaRPr lang="en-US" altLang="zh-CN" sz="240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矩形 39"/>
          <p:cNvSpPr/>
          <p:nvPr>
            <p:custDataLst>
              <p:tags r:id="rId9"/>
            </p:custDataLst>
          </p:nvPr>
        </p:nvSpPr>
        <p:spPr>
          <a:xfrm>
            <a:off x="3817620" y="2791460"/>
            <a:ext cx="561975" cy="542925"/>
          </a:xfrm>
          <a:prstGeom prst="rect">
            <a:avLst/>
          </a:prstGeom>
          <a:solidFill>
            <a:srgbClr val="FDA007"/>
          </a:solidFill>
          <a:ln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0"/>
            </p:custDataLst>
          </p:nvPr>
        </p:nvSpPr>
        <p:spPr>
          <a:xfrm>
            <a:off x="6099175" y="3430905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字符串 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3817620" y="3430270"/>
            <a:ext cx="561975" cy="542925"/>
          </a:xfrm>
          <a:prstGeom prst="rect">
            <a:avLst/>
          </a:prstGeom>
          <a:solidFill>
            <a:srgbClr val="00AF92"/>
          </a:solidFill>
          <a:ln>
            <a:solidFill>
              <a:srgbClr val="00A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>
            <p:custDataLst>
              <p:tags r:id="rId12"/>
            </p:custDataLst>
          </p:nvPr>
        </p:nvSpPr>
        <p:spPr>
          <a:xfrm>
            <a:off x="6099175" y="4708525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cs typeface="+mn-cs"/>
              </a:rPr>
              <a:t>集合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cs typeface="+mn-cs"/>
            </a:endParaRPr>
          </a:p>
        </p:txBody>
      </p:sp>
      <p:sp>
        <p:nvSpPr>
          <p:cNvPr id="44" name="矩形 43"/>
          <p:cNvSpPr/>
          <p:nvPr>
            <p:custDataLst>
              <p:tags r:id="rId13"/>
            </p:custDataLst>
          </p:nvPr>
        </p:nvSpPr>
        <p:spPr>
          <a:xfrm>
            <a:off x="3817620" y="4707255"/>
            <a:ext cx="561975" cy="542925"/>
          </a:xfrm>
          <a:prstGeom prst="rect">
            <a:avLst/>
          </a:prstGeom>
          <a:solidFill>
            <a:srgbClr val="00AF92"/>
          </a:solidFill>
          <a:ln>
            <a:solidFill>
              <a:srgbClr val="00AF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2" name="矩形 51"/>
          <p:cNvSpPr/>
          <p:nvPr>
            <p:custDataLst>
              <p:tags r:id="rId14"/>
            </p:custDataLst>
          </p:nvPr>
        </p:nvSpPr>
        <p:spPr>
          <a:xfrm>
            <a:off x="6099175" y="4069715"/>
            <a:ext cx="224917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cs typeface="+mn-cs"/>
              </a:rPr>
              <a:t>字典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cs typeface="+mn-cs"/>
            </a:endParaRPr>
          </a:p>
        </p:txBody>
      </p:sp>
      <p:sp>
        <p:nvSpPr>
          <p:cNvPr id="49" name="矩形 48"/>
          <p:cNvSpPr/>
          <p:nvPr>
            <p:custDataLst>
              <p:tags r:id="rId15"/>
            </p:custDataLst>
          </p:nvPr>
        </p:nvSpPr>
        <p:spPr>
          <a:xfrm>
            <a:off x="3817620" y="4068445"/>
            <a:ext cx="561975" cy="542925"/>
          </a:xfrm>
          <a:prstGeom prst="rect">
            <a:avLst/>
          </a:prstGeom>
          <a:solidFill>
            <a:srgbClr val="FDA007"/>
          </a:solidFill>
          <a:ln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7" name="矩形 56"/>
          <p:cNvSpPr/>
          <p:nvPr>
            <p:custDataLst>
              <p:tags r:id="rId16"/>
            </p:custDataLst>
          </p:nvPr>
        </p:nvSpPr>
        <p:spPr>
          <a:xfrm>
            <a:off x="5907405" y="5347335"/>
            <a:ext cx="2650490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rPr>
              <a:t>知识总结及练习题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cs typeface="+mn-cs"/>
            </a:endParaRPr>
          </a:p>
        </p:txBody>
      </p:sp>
      <p:sp>
        <p:nvSpPr>
          <p:cNvPr id="54" name="矩形 53"/>
          <p:cNvSpPr/>
          <p:nvPr>
            <p:custDataLst>
              <p:tags r:id="rId17"/>
            </p:custDataLst>
          </p:nvPr>
        </p:nvSpPr>
        <p:spPr>
          <a:xfrm>
            <a:off x="3817620" y="5345430"/>
            <a:ext cx="561975" cy="542925"/>
          </a:xfrm>
          <a:prstGeom prst="rect">
            <a:avLst/>
          </a:prstGeom>
          <a:solidFill>
            <a:srgbClr val="FDA007"/>
          </a:solidFill>
          <a:ln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序列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4" name="矩形: 圆角 1"/>
          <p:cNvSpPr/>
          <p:nvPr>
            <p:custDataLst>
              <p:tags r:id="rId4"/>
            </p:custDataLst>
          </p:nvPr>
        </p:nvSpPr>
        <p:spPr>
          <a:xfrm>
            <a:off x="976630" y="2042160"/>
            <a:ext cx="407479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中，有这样一些类型，它们的成员是有序排列的，并且可以通过下标访问成员，这些类型称之为序列。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包括：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列表、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range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、元组和字符串；</a:t>
            </a: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6.1 序列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序列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50570" y="2141855"/>
          <a:ext cx="7422515" cy="161163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312545"/>
                <a:gridCol w="2550795"/>
                <a:gridCol w="3559175"/>
              </a:tblGrid>
              <a:tr h="314960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函数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描述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备注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66065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len(item)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计算容器中元素个数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96545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del(item)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删除变量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del </a:t>
                      </a:r>
                      <a:r>
                        <a:rPr lang="zh-CN" altLang="en-US" sz="1600">
                          <a:effectLst/>
                        </a:rPr>
                        <a:t>有两种方式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9210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max(item)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返回容器中元素最大值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如果是字典，只针对 </a:t>
                      </a:r>
                      <a:r>
                        <a:rPr lang="en-US" sz="1600">
                          <a:effectLst/>
                        </a:rPr>
                        <a:t>key </a:t>
                      </a:r>
                      <a:r>
                        <a:rPr lang="zh-CN" altLang="en-US" sz="1600">
                          <a:effectLst/>
                        </a:rPr>
                        <a:t>比较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35179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min(item)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返回容器中元素最小值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如果是字典，只针对 </a:t>
                      </a:r>
                      <a:r>
                        <a:rPr lang="en-US" sz="1600" dirty="0">
                          <a:effectLst/>
                        </a:rPr>
                        <a:t>key </a:t>
                      </a:r>
                      <a:r>
                        <a:rPr lang="zh-CN" altLang="en-US" sz="1600" dirty="0">
                          <a:effectLst/>
                        </a:rPr>
                        <a:t>比较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8500" y="29543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750570" y="4525645"/>
          <a:ext cx="8225155" cy="64135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991235"/>
                <a:gridCol w="2117725"/>
                <a:gridCol w="1253490"/>
                <a:gridCol w="3862705"/>
              </a:tblGrid>
              <a:tr h="31496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>
                          <a:effectLst/>
                        </a:rPr>
                        <a:t>描述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effectLst/>
                        </a:rPr>
                        <a:t>Python </a:t>
                      </a:r>
                      <a:r>
                        <a:rPr lang="zh-CN" altLang="en-US" sz="1600" b="1">
                          <a:effectLst/>
                        </a:rPr>
                        <a:t>表达式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结果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支持的数据类型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32639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>
                          <a:effectLst/>
                        </a:rPr>
                        <a:t>切片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"0123456789"[::-2]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"97531"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字符串、列表、元组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08500" y="22177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bject 11037"/>
          <p:cNvSpPr txBox="1"/>
          <p:nvPr>
            <p:custDataLst>
              <p:tags r:id="rId6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序列的通用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操作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序列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9543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49935" y="2055495"/>
          <a:ext cx="10055225" cy="288798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629410"/>
                <a:gridCol w="2286000"/>
                <a:gridCol w="2071370"/>
                <a:gridCol w="1525270"/>
                <a:gridCol w="2543175"/>
              </a:tblGrid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>
                          <a:effectLst/>
                        </a:rPr>
                        <a:t>运算符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effectLst/>
                        </a:rPr>
                        <a:t>Python </a:t>
                      </a:r>
                      <a:r>
                        <a:rPr lang="zh-CN" altLang="en-US" sz="1600" b="1">
                          <a:effectLst/>
                        </a:rPr>
                        <a:t>表达式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结果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描述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b="1">
                          <a:effectLst/>
                        </a:rPr>
                        <a:t>支持的数据类型</a:t>
                      </a:r>
                      <a:endParaRPr lang="zh-CN" altLang="en-US" sz="1600" b="1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>
                          <a:effectLst/>
                        </a:rPr>
                        <a:t>+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[1, 2] + [3, 4]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[1, 2, 3, 4]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合并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字符串、列表、元组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>
                          <a:effectLst/>
                        </a:rPr>
                        <a:t>*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["Hi!"] * 4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['Hi!', 'Hi!', 'Hi!', 'Hi!']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重复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字符串、列表、元组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</a:rPr>
                        <a:t>in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3 in (1, 2, 3)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True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元素是否存在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字符串、列表、元组、字典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>
                          <a:effectLst/>
                        </a:rPr>
                        <a:t>not in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4 not in (1, 2, 3)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True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元素是否不存在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字符串、列表、元组、字典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8133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>
                          <a:effectLst/>
                        </a:rPr>
                        <a:t>&gt; &gt;= == &lt; &lt;=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600">
                          <a:effectLst/>
                        </a:rPr>
                        <a:t>(1, 2, 3) &lt; (2, 2, 3)</a:t>
                      </a:r>
                      <a:endParaRPr lang="en-US" altLang="zh-CN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True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元素比较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字符串、列表、元组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序列的通用操作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976630" y="2042160"/>
            <a:ext cx="434911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存储一个数据可以采用变量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问题：需要同时存储多个数据，该怎么做？</a:t>
            </a: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80" y="2612390"/>
            <a:ext cx="4916805" cy="163004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列表的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定义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11271885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1165860" y="1992630"/>
            <a:ext cx="985964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List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（列表） 是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Python 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中使用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最频繁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的数据类型，在其他语言中通常叫做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数组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专门用于存储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一串 信息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列表用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[  ]  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定义，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数据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之间使用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, 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分隔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列表的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索引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从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0 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开始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索引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就是数据在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列表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中的位置编号，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索引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又可以被称为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下标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注意：从列表中取值时，如果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超出索引范围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，程序会报错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创建列表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976630" y="2042160"/>
            <a:ext cx="47447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语法：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列表名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= [ 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元素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，元素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，元素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3.....]</a:t>
            </a:r>
            <a:endParaRPr lang="en-US" altLang="zh-CN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180" y="2617470"/>
            <a:ext cx="4653915" cy="161925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列表的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加法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3"/>
            </p:custDataLst>
          </p:nvPr>
        </p:nvSpPr>
        <p:spPr>
          <a:xfrm>
            <a:off x="2786380" y="18415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05" y="2225040"/>
            <a:ext cx="4231640" cy="25101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列表的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乘法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3"/>
            </p:custDataLst>
          </p:nvPr>
        </p:nvSpPr>
        <p:spPr>
          <a:xfrm>
            <a:off x="2786380" y="18415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710" y="2233930"/>
            <a:ext cx="4203065" cy="24885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成员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判断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3"/>
            </p:custDataLst>
          </p:nvPr>
        </p:nvSpPr>
        <p:spPr>
          <a:xfrm>
            <a:off x="2786380" y="18415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455" y="2361565"/>
            <a:ext cx="4472940" cy="21342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列表的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遍历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976630" y="2042160"/>
            <a:ext cx="434911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遍历 就是 从头到尾 依次 从 列表 中获取数据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在 循环体内部 针对 每一个元素，执行相同的操作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05" y="2743835"/>
            <a:ext cx="5025390" cy="16891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列表的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遍历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976630" y="2042160"/>
            <a:ext cx="434911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遍历 就是 从头到尾 依次 从 列表 中获取数据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charset="0"/>
              <a:buChar char="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在 循环体内部 针对 每一个元素，执行相同的操作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65" y="2696210"/>
            <a:ext cx="5234305" cy="16236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1037"/>
          <p:cNvSpPr txBox="1"/>
          <p:nvPr>
            <p:custDataLst>
              <p:tags r:id="rId1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二维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733425" y="2042160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概念：列表中的元素是列表的列表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矩形: 圆顶角 5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775" y="2591435"/>
            <a:ext cx="3803650" cy="167513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  <p:bldLst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列表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414905" y="1092200"/>
          <a:ext cx="9410700" cy="519865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491396"/>
                <a:gridCol w="3340723"/>
                <a:gridCol w="4578581"/>
              </a:tblGrid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分类</a:t>
                      </a:r>
                      <a:endParaRPr lang="zh-CN" altLang="en-US" sz="1600" b="1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关键字 </a:t>
                      </a:r>
                      <a:r>
                        <a:rPr lang="en-US" altLang="zh-CN" sz="1600" b="1" dirty="0">
                          <a:effectLst/>
                        </a:rPr>
                        <a:t>/ </a:t>
                      </a:r>
                      <a:r>
                        <a:rPr lang="zh-CN" altLang="en-US" sz="1600" b="1" dirty="0">
                          <a:effectLst/>
                        </a:rPr>
                        <a:t>函数 </a:t>
                      </a:r>
                      <a:r>
                        <a:rPr lang="en-US" altLang="zh-CN" sz="1600" b="1" dirty="0">
                          <a:effectLst/>
                        </a:rPr>
                        <a:t>/ </a:t>
                      </a:r>
                      <a:r>
                        <a:rPr lang="zh-CN" altLang="en-US" sz="1600" b="1" dirty="0">
                          <a:effectLst/>
                        </a:rPr>
                        <a:t>方法</a:t>
                      </a:r>
                      <a:endParaRPr lang="zh-CN" altLang="en-US" sz="1600" b="1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effectLst/>
                        </a:rPr>
                        <a:t>说明</a:t>
                      </a:r>
                      <a:endParaRPr lang="zh-CN" altLang="en-US" sz="1600" b="1" dirty="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增加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insert(</a:t>
                      </a:r>
                      <a:r>
                        <a:rPr lang="zh-CN" altLang="en-US" sz="1600" dirty="0">
                          <a:effectLst/>
                        </a:rPr>
                        <a:t>索引</a:t>
                      </a:r>
                      <a:r>
                        <a:rPr lang="en-US" altLang="zh-CN" sz="1600" dirty="0">
                          <a:effectLst/>
                        </a:rPr>
                        <a:t>, </a:t>
                      </a:r>
                      <a:r>
                        <a:rPr lang="zh-CN" altLang="en-US" sz="1600" dirty="0">
                          <a:effectLst/>
                        </a:rPr>
                        <a:t>数据</a:t>
                      </a:r>
                      <a:r>
                        <a:rPr lang="en-US" altLang="zh-CN" sz="1600" dirty="0">
                          <a:effectLst/>
                        </a:rPr>
                        <a:t>)</a:t>
                      </a:r>
                      <a:endParaRPr lang="en-US" altLang="zh-CN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在指定位置插入数据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append(</a:t>
                      </a:r>
                      <a:r>
                        <a:rPr lang="zh-CN" altLang="en-US" sz="1600">
                          <a:effectLst/>
                        </a:rPr>
                        <a:t>数据</a:t>
                      </a:r>
                      <a:r>
                        <a:rPr lang="en-US" altLang="zh-CN" sz="1600">
                          <a:effectLst/>
                        </a:rPr>
                        <a:t>)</a:t>
                      </a:r>
                      <a:endParaRPr lang="en-US" altLang="zh-CN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在末尾追加数据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extend(</a:t>
                      </a:r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2)</a:t>
                      </a:r>
                      <a:endParaRPr lang="en-US" altLang="zh-CN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将列表</a:t>
                      </a:r>
                      <a:r>
                        <a:rPr lang="en-US" altLang="zh-CN" sz="1600" dirty="0">
                          <a:effectLst/>
                        </a:rPr>
                        <a:t>2 </a:t>
                      </a:r>
                      <a:r>
                        <a:rPr lang="zh-CN" altLang="en-US" sz="1600" dirty="0">
                          <a:effectLst/>
                        </a:rPr>
                        <a:t>的数据追加到列表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修改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[</a:t>
                      </a:r>
                      <a:r>
                        <a:rPr lang="zh-CN" altLang="en-US" sz="1600">
                          <a:effectLst/>
                        </a:rPr>
                        <a:t>索引</a:t>
                      </a:r>
                      <a:r>
                        <a:rPr lang="en-US" altLang="zh-CN" sz="1600">
                          <a:effectLst/>
                        </a:rPr>
                        <a:t>] = </a:t>
                      </a:r>
                      <a:r>
                        <a:rPr lang="zh-CN" altLang="en-US" sz="1600">
                          <a:effectLst/>
                        </a:rPr>
                        <a:t>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修改指定索引的数据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del </a:t>
                      </a:r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[</a:t>
                      </a:r>
                      <a:r>
                        <a:rPr lang="zh-CN" altLang="en-US" sz="1600">
                          <a:effectLst/>
                        </a:rPr>
                        <a:t>索引</a:t>
                      </a:r>
                      <a:r>
                        <a:rPr lang="en-US" altLang="zh-CN" sz="1600">
                          <a:effectLst/>
                        </a:rPr>
                        <a:t>]</a:t>
                      </a:r>
                      <a:endParaRPr lang="en-US" altLang="zh-CN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删除指定索引的数据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remove[</a:t>
                      </a:r>
                      <a:r>
                        <a:rPr lang="zh-CN" altLang="en-US" sz="1600" dirty="0">
                          <a:effectLst/>
                        </a:rPr>
                        <a:t>数据</a:t>
                      </a:r>
                      <a:r>
                        <a:rPr lang="en-US" altLang="zh-CN" sz="1600" dirty="0">
                          <a:effectLst/>
                        </a:rPr>
                        <a:t>]</a:t>
                      </a:r>
                      <a:endParaRPr lang="en-US" altLang="zh-CN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删除第一个出现的指定数据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pop</a:t>
                      </a:r>
                      <a:endParaRPr 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删除末尾数据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pop(</a:t>
                      </a:r>
                      <a:r>
                        <a:rPr lang="zh-CN" altLang="en-US" sz="1600">
                          <a:effectLst/>
                        </a:rPr>
                        <a:t>索引</a:t>
                      </a:r>
                      <a:r>
                        <a:rPr lang="en-US" altLang="zh-CN" sz="1600">
                          <a:effectLst/>
                        </a:rPr>
                        <a:t>)</a:t>
                      </a:r>
                      <a:endParaRPr lang="en-US" altLang="zh-CN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删除指定索引数据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clear</a:t>
                      </a:r>
                      <a:endParaRPr 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清空列表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统计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len(</a:t>
                      </a:r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)</a:t>
                      </a:r>
                      <a:endParaRPr lang="en-US" altLang="zh-CN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列表长度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count(</a:t>
                      </a:r>
                      <a:r>
                        <a:rPr lang="zh-CN" altLang="en-US" sz="1600">
                          <a:effectLst/>
                        </a:rPr>
                        <a:t>数据</a:t>
                      </a:r>
                      <a:r>
                        <a:rPr lang="en-US" altLang="zh-CN" sz="1600">
                          <a:effectLst/>
                        </a:rPr>
                        <a:t>)</a:t>
                      </a:r>
                      <a:endParaRPr lang="en-US" altLang="zh-CN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数据在列表中出现的次数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排序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sort()</a:t>
                      </a:r>
                      <a:endParaRPr 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升序排序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453554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列表</a:t>
                      </a:r>
                      <a:r>
                        <a:rPr lang="en-US" altLang="zh-CN" sz="1600">
                          <a:effectLst/>
                        </a:rPr>
                        <a:t>.</a:t>
                      </a:r>
                      <a:r>
                        <a:rPr lang="en-US" sz="1600">
                          <a:effectLst/>
                        </a:rPr>
                        <a:t>sort(reverse=True)</a:t>
                      </a:r>
                      <a:endParaRPr lang="en-US" sz="160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effectLst/>
                        </a:rPr>
                        <a:t>降序排序</a:t>
                      </a:r>
                      <a:endParaRPr lang="zh-CN" altLang="en-US" sz="1600">
                        <a:effectLst/>
                      </a:endParaRPr>
                    </a:p>
                  </a:txBody>
                  <a:tcPr marL="39201" marR="39201" marT="39201" marB="39201"/>
                </a:tc>
              </a:tr>
              <a:tr h="338936">
                <a:tc>
                  <a:txBody>
                    <a:bodyPr/>
                    <a:lstStyle/>
                    <a:p>
                      <a:pPr fontAlgn="t"/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列表</a:t>
                      </a:r>
                      <a:r>
                        <a:rPr lang="en-US" altLang="zh-CN" sz="1600" dirty="0">
                          <a:effectLst/>
                        </a:rPr>
                        <a:t>.</a:t>
                      </a:r>
                      <a:r>
                        <a:rPr lang="en-US" sz="1600" dirty="0">
                          <a:effectLst/>
                        </a:rPr>
                        <a:t>reverse()</a:t>
                      </a:r>
                      <a:endParaRPr 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effectLst/>
                        </a:rPr>
                        <a:t>逆序、反转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39201" marR="39201" marT="39201" marB="39201"/>
                </a:tc>
              </a:tr>
            </a:tbl>
          </a:graphicData>
        </a:graphic>
      </p:graphicFrame>
      <p:sp>
        <p:nvSpPr>
          <p:cNvPr id="3" name="Object 11037"/>
          <p:cNvSpPr txBox="1"/>
          <p:nvPr>
            <p:custDataLst>
              <p:tags r:id="rId3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列表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操作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6.3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元组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70450" y="15827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Object 11037"/>
          <p:cNvSpPr txBox="1"/>
          <p:nvPr>
            <p:custDataLst>
              <p:tags r:id="rId3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元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组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6"/>
            </p:custDataLst>
          </p:nvPr>
        </p:nvSpPr>
        <p:spPr>
          <a:xfrm>
            <a:off x="733425" y="1807845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Tuple（元组）与列表类似，不同之处在于元组的 元素不能修改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元组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表示多个元素组成的序列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-用于存储 一串 信息，数据 之间使用 , 分隔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- 元组用 () 定义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7"/>
            </p:custDataLst>
          </p:nvPr>
        </p:nvSpPr>
        <p:spPr>
          <a:xfrm>
            <a:off x="6028055" y="1790700"/>
            <a:ext cx="5781675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6" name="图片 5" descr="截屏2024-03-04 20.55.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69025" y="2838450"/>
            <a:ext cx="5418455" cy="99949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6.4 range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range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733425" y="2042160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系统提供的内建函数range(start,end,[step=1])，生成一个等差序列[start, end)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注意序列属于不可变序列，不支持元素修改，不支持+和*操作。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range一般用于for-in循环遍历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3-04 22.01.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56020" y="2725420"/>
            <a:ext cx="4962525" cy="140716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6.4 range</a:t>
            </a:r>
            <a:endParaRPr lang="en-US" altLang="zh-CN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range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35" y="1513205"/>
            <a:ext cx="6108700" cy="5046345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299720" y="2042160"/>
            <a:ext cx="550608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原型：range([start, ]stop[, step])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- range(stop)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- range(start, stop)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- range(start, stop, step)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功能：生成列表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参数：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start：表示列表起始值，包含， 默认为0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s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top：表示列表结束值，但是不包含 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step：步长， 默认为1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3-04 22.01.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56020" y="2725420"/>
            <a:ext cx="4962525" cy="140716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6.5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字符串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字符串就是 </a:t>
            </a:r>
            <a:r>
              <a:rPr lang="zh-CN" altLang="en-US" sz="2000" b="1" dirty="0">
                <a:solidFill>
                  <a:schemeClr val="tx1"/>
                </a:solidFill>
              </a:rPr>
              <a:t>一串字符</a:t>
            </a:r>
            <a:r>
              <a:rPr lang="zh-CN" altLang="en-US" sz="2000" dirty="0">
                <a:solidFill>
                  <a:schemeClr val="tx1"/>
                </a:solidFill>
              </a:rPr>
              <a:t>，是编程语言中表示文本的数据类型。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在 </a:t>
            </a:r>
            <a:r>
              <a:rPr lang="en-US" altLang="zh-CN" sz="2000" dirty="0">
                <a:solidFill>
                  <a:schemeClr val="tx1"/>
                </a:solidFill>
              </a:rPr>
              <a:t>Python </a:t>
            </a:r>
            <a:r>
              <a:rPr lang="zh-CN" altLang="en-US" sz="2000" dirty="0">
                <a:solidFill>
                  <a:schemeClr val="tx1"/>
                </a:solidFill>
              </a:rPr>
              <a:t>中可以使用 一对双引号 </a:t>
            </a:r>
            <a:r>
              <a:rPr lang="en-US" altLang="zh-CN" sz="2000" dirty="0">
                <a:solidFill>
                  <a:schemeClr val="tx1"/>
                </a:solidFill>
              </a:rPr>
              <a:t>" </a:t>
            </a:r>
            <a:r>
              <a:rPr lang="zh-CN" altLang="en-US" sz="2000" dirty="0">
                <a:solidFill>
                  <a:schemeClr val="tx1"/>
                </a:solidFill>
              </a:rPr>
              <a:t>或者 一对单引号 </a:t>
            </a:r>
            <a:r>
              <a:rPr lang="en-US" altLang="zh-CN" sz="2000" dirty="0">
                <a:solidFill>
                  <a:schemeClr val="tx1"/>
                </a:solidFill>
              </a:rPr>
              <a:t>' </a:t>
            </a:r>
            <a:r>
              <a:rPr lang="zh-CN" altLang="en-US" sz="2000" dirty="0">
                <a:solidFill>
                  <a:schemeClr val="tx1"/>
                </a:solidFill>
              </a:rPr>
              <a:t>定义一个字符串。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字符串是以单引号或者双引号括起来的任意文本，也可以是以三引号</a:t>
            </a:r>
            <a:r>
              <a:rPr lang="en-US" altLang="zh-CN" sz="2000" dirty="0">
                <a:solidFill>
                  <a:schemeClr val="tx1"/>
                </a:solidFill>
              </a:rPr>
              <a:t>'''</a:t>
            </a:r>
            <a:r>
              <a:rPr lang="zh-CN" altLang="en-US" sz="2000" dirty="0">
                <a:solidFill>
                  <a:schemeClr val="tx1"/>
                </a:solidFill>
              </a:rPr>
              <a:t>或者</a:t>
            </a:r>
            <a:r>
              <a:rPr lang="en-US" altLang="zh-CN" sz="2000" dirty="0">
                <a:solidFill>
                  <a:schemeClr val="tx1"/>
                </a:solidFill>
              </a:rPr>
              <a:t>"""</a:t>
            </a:r>
            <a:r>
              <a:rPr lang="zh-CN" altLang="en-US" sz="2000" dirty="0">
                <a:solidFill>
                  <a:schemeClr val="tx1"/>
                </a:solidFill>
              </a:rPr>
              <a:t>引起来的任意文本。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20" y="1975120"/>
            <a:ext cx="4218799" cy="380891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6.5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字符串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运算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字符串加法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字符串乘法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92" y="1975120"/>
            <a:ext cx="3484556" cy="380891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6.5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字符串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27516" y="1597184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</a:rPr>
              <a:t>索引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可以使用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索引</a:t>
            </a:r>
            <a:r>
              <a:rPr lang="zh-CN" altLang="en-US" sz="2400" dirty="0">
                <a:solidFill>
                  <a:schemeClr val="tx1"/>
                </a:solidFill>
              </a:rPr>
              <a:t> 获取一个字符串中 指定位置的字符，索引计数从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zh-CN" altLang="en-US" sz="2400" dirty="0">
                <a:solidFill>
                  <a:schemeClr val="tx1"/>
                </a:solidFill>
              </a:rPr>
              <a:t>开始。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1" r="18374" b="57868"/>
          <a:stretch>
            <a:fillRect/>
          </a:stretch>
        </p:blipFill>
        <p:spPr>
          <a:xfrm>
            <a:off x="6507124" y="3168861"/>
            <a:ext cx="4444407" cy="733289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187220" y="2114815"/>
            <a:ext cx="3419659" cy="2784750"/>
            <a:chOff x="8187220" y="2114815"/>
            <a:chExt cx="3419659" cy="2784750"/>
          </a:xfrm>
        </p:grpSpPr>
        <p:cxnSp>
          <p:nvCxnSpPr>
            <p:cNvPr id="8" name="直接箭头连接符 7"/>
            <p:cNvCxnSpPr/>
            <p:nvPr>
              <p:custDataLst>
                <p:tags r:id="rId9"/>
              </p:custDataLst>
            </p:nvPr>
          </p:nvCxnSpPr>
          <p:spPr>
            <a:xfrm>
              <a:off x="8367823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10"/>
              </p:custDataLst>
            </p:nvPr>
          </p:nvCxnSpPr>
          <p:spPr>
            <a:xfrm>
              <a:off x="8576930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>
              <p:custDataLst>
                <p:tags r:id="rId11"/>
              </p:custDataLst>
            </p:nvPr>
          </p:nvCxnSpPr>
          <p:spPr>
            <a:xfrm>
              <a:off x="8786037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>
              <p:custDataLst>
                <p:tags r:id="rId12"/>
              </p:custDataLst>
            </p:nvPr>
          </p:nvCxnSpPr>
          <p:spPr>
            <a:xfrm>
              <a:off x="8995144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>
              <p:custDataLst>
                <p:tags r:id="rId13"/>
              </p:custDataLst>
            </p:nvPr>
          </p:nvCxnSpPr>
          <p:spPr>
            <a:xfrm>
              <a:off x="9204251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>
              <p:custDataLst>
                <p:tags r:id="rId14"/>
              </p:custDataLst>
            </p:nvPr>
          </p:nvCxnSpPr>
          <p:spPr>
            <a:xfrm>
              <a:off x="9413358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: 圆角 15"/>
            <p:cNvSpPr/>
            <p:nvPr>
              <p:custDataLst>
                <p:tags r:id="rId15"/>
              </p:custDataLst>
            </p:nvPr>
          </p:nvSpPr>
          <p:spPr>
            <a:xfrm>
              <a:off x="8187220" y="2114815"/>
              <a:ext cx="1573315" cy="733289"/>
            </a:xfrm>
            <a:prstGeom prst="roundRect">
              <a:avLst/>
            </a:prstGeom>
            <a:noFill/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0 1 2 3 4 5 </a:t>
              </a:r>
              <a:endParaRPr lang="en-US" altLang="zh-CN" sz="2000" b="1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21" name="直接箭头连接符 20"/>
            <p:cNvCxnSpPr/>
            <p:nvPr>
              <p:custDataLst>
                <p:tags r:id="rId16"/>
              </p:custDataLst>
            </p:nvPr>
          </p:nvCxnSpPr>
          <p:spPr>
            <a:xfrm rot="10800000">
              <a:off x="10324185" y="3799633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>
              <p:custDataLst>
                <p:tags r:id="rId17"/>
              </p:custDataLst>
            </p:nvPr>
          </p:nvCxnSpPr>
          <p:spPr>
            <a:xfrm rot="10800000">
              <a:off x="10533292" y="3799633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: 圆角 22"/>
            <p:cNvSpPr/>
            <p:nvPr>
              <p:custDataLst>
                <p:tags r:id="rId18"/>
              </p:custDataLst>
            </p:nvPr>
          </p:nvSpPr>
          <p:spPr>
            <a:xfrm>
              <a:off x="10033564" y="4166276"/>
              <a:ext cx="1573315" cy="733289"/>
            </a:xfrm>
            <a:prstGeom prst="roundRect">
              <a:avLst/>
            </a:prstGeom>
            <a:noFill/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tx1"/>
                  </a:solidFill>
                  <a:effectLst/>
                </a:rPr>
                <a:t>-</a:t>
              </a:r>
              <a:r>
                <a:rPr lang="en-US" altLang="zh-CN" b="1" dirty="0">
                  <a:solidFill>
                    <a:schemeClr val="tx1"/>
                  </a:solidFill>
                </a:rPr>
                <a:t>2 -1</a:t>
              </a:r>
              <a:endParaRPr lang="en-US" altLang="zh-CN" b="1" dirty="0">
                <a:solidFill>
                  <a:schemeClr val="tx1"/>
                </a:solidFill>
                <a:effectLst/>
              </a:endParaRPr>
            </a:p>
          </p:txBody>
        </p:sp>
      </p:grpSp>
    </p:spTree>
    <p:custDataLst>
      <p:tags r:id="rId1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6.5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字符串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27516" y="1597184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</a:rPr>
              <a:t>字符串的遍历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2" name="图片 1" descr="截屏2024-03-04 22.39.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647180" y="2667000"/>
            <a:ext cx="4181475" cy="174244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6.6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字典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字典（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dict)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733425" y="2042160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dictionary（字典） 是 除列表以外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p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ython 之中 最灵活 的数据类型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字典同样可以用来 存储多个数据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通常用于存储 描述一个 物体 的相关信息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和列表的区别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	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列表 是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有序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的对象集合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altLang="zh-CN" sz="2000" dirty="0">
                <a:solidFill>
                  <a:schemeClr val="tx1"/>
                </a:solidFill>
                <a:sym typeface="+mn-ea"/>
              </a:rPr>
              <a:t>	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字典 是 </a:t>
            </a:r>
            <a:r>
              <a:rPr lang="zh-CN" altLang="en-US" sz="2000" b="1" dirty="0">
                <a:solidFill>
                  <a:schemeClr val="tx1"/>
                </a:solidFill>
                <a:sym typeface="+mn-ea"/>
              </a:rPr>
              <a:t>无序</a:t>
            </a: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 的对象集合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921760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3-04 23.11.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74130" y="2281555"/>
            <a:ext cx="4921250" cy="31210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6.6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字典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字典（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dict)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03250" y="1513205"/>
            <a:ext cx="5025390" cy="5012055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733425" y="2042160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字典用 {} 定义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字典使用 键值对 存储数据，键值对之间使用 , 分隔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  键 key 是索引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  值 value 是数据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  键 和 值 之间使用 : 分隔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  键必须是唯一的</a:t>
            </a:r>
            <a:endParaRPr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000" dirty="0">
                <a:solidFill>
                  <a:schemeClr val="tx1"/>
                </a:solidFill>
                <a:sym typeface="+mn-ea"/>
              </a:rPr>
              <a:t>  值 可以取任何数据类型，但 键 只能使用 字符串、数字或 元组</a:t>
            </a:r>
            <a:endParaRPr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4103370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3-04 23.11.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74130" y="2281555"/>
            <a:ext cx="4921250" cy="31210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6.7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集合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集合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( set )</a:t>
            </a:r>
            <a:endParaRPr lang="en-US" altLang="zh-CN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03250" y="1513205"/>
            <a:ext cx="502539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733425" y="2042160"/>
            <a:ext cx="459232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不允许有重复元素，如果添加重复元素，则会自动过滤，可以进行交集、并集的运算。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是一种无序且无重复元素的数据结构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sym typeface="+mn-ea"/>
              </a:rPr>
              <a:t>与dict类似，是一组key的集合(不存储value)</a:t>
            </a:r>
            <a:endParaRPr lang="zh-CN" altLang="en-US" sz="20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6028055" y="1790700"/>
            <a:ext cx="5419090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3-05 00.52.0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463030" y="2327910"/>
            <a:ext cx="4861560" cy="219900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可变类型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 &amp; 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不可变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类型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978535" y="1513205"/>
            <a:ext cx="872236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1727835" y="1889125"/>
            <a:ext cx="722376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不可变数据类型在创建后，其值就不能被改变。Python中的以下数据类型是不可变的：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1. 数字（例如：int, float, complex）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2. 字符串（例如：str）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3. 元组（例如：tuple）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4. 布尔类型（例如：bool）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Object 11037"/>
          <p:cNvSpPr txBox="1"/>
          <p:nvPr>
            <p:custDataLst>
              <p:tags r:id="rId2"/>
            </p:custDataLst>
          </p:nvPr>
        </p:nvSpPr>
        <p:spPr>
          <a:xfrm>
            <a:off x="733425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可变类型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 &amp; 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不可变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类型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978535" y="1513205"/>
            <a:ext cx="8722360" cy="4672330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1727835" y="1889125"/>
            <a:ext cx="7223760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可变数据类型的值可以在创建后被改变。Python中的以下数据类型是可变的：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1. 列表（例如：list）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2. 字典（例如：dict）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sym typeface="+mn-ea"/>
              </a:rPr>
              <a:t>3. 集合（例如：set）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5" y="1169035"/>
            <a:ext cx="9319895" cy="475361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3055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394681" y="1787097"/>
          <a:ext cx="5402637" cy="3283806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748426"/>
                <a:gridCol w="3654211"/>
              </a:tblGrid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 b="1">
                          <a:effectLst/>
                        </a:rPr>
                        <a:t>单词</a:t>
                      </a:r>
                      <a:endParaRPr lang="zh-CN" altLang="en-US" sz="2400" b="1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 b="1" dirty="0">
                          <a:effectLst/>
                        </a:rPr>
                        <a:t>释义</a:t>
                      </a:r>
                      <a:endParaRPr lang="zh-CN" altLang="en-US" sz="2400" b="1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en-US" sz="2400">
                          <a:effectLst/>
                        </a:rPr>
                        <a:t>list</a:t>
                      </a:r>
                      <a:endParaRPr lang="en-US" sz="24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>
                          <a:effectLst/>
                        </a:rPr>
                        <a:t>列表</a:t>
                      </a:r>
                      <a:endParaRPr lang="zh-CN" altLang="en-US" sz="24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en-US" sz="2400">
                          <a:effectLst/>
                        </a:rPr>
                        <a:t>dictionary</a:t>
                      </a:r>
                      <a:endParaRPr lang="en-US" sz="24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>
                          <a:effectLst/>
                        </a:rPr>
                        <a:t>字典</a:t>
                      </a:r>
                      <a:r>
                        <a:rPr lang="en-US" altLang="zh-CN" sz="2400">
                          <a:effectLst/>
                        </a:rPr>
                        <a:t>|</a:t>
                      </a:r>
                      <a:r>
                        <a:rPr lang="zh-CN" altLang="en-US" sz="2400">
                          <a:effectLst/>
                        </a:rPr>
                        <a:t>文件夹</a:t>
                      </a:r>
                      <a:r>
                        <a:rPr lang="en-US" altLang="zh-CN" sz="2400">
                          <a:effectLst/>
                        </a:rPr>
                        <a:t>|</a:t>
                      </a:r>
                      <a:r>
                        <a:rPr lang="zh-CN" altLang="en-US" sz="2400">
                          <a:effectLst/>
                        </a:rPr>
                        <a:t>目录</a:t>
                      </a:r>
                      <a:endParaRPr lang="zh-CN" altLang="en-US" sz="24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en-US" sz="2400">
                          <a:effectLst/>
                        </a:rPr>
                        <a:t>tuple</a:t>
                      </a:r>
                      <a:endParaRPr lang="en-US" sz="24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>
                          <a:effectLst/>
                        </a:rPr>
                        <a:t>元组</a:t>
                      </a:r>
                      <a:endParaRPr lang="zh-CN" altLang="en-US" sz="24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en-US" sz="2400">
                          <a:effectLst/>
                        </a:rPr>
                        <a:t>min</a:t>
                      </a:r>
                      <a:endParaRPr lang="en-US" sz="24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>
                          <a:effectLst/>
                        </a:rPr>
                        <a:t>最小值</a:t>
                      </a:r>
                      <a:endParaRPr lang="zh-CN" altLang="en-US" sz="24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7301">
                <a:tc>
                  <a:txBody>
                    <a:bodyPr/>
                    <a:lstStyle/>
                    <a:p>
                      <a:pPr fontAlgn="t"/>
                      <a:r>
                        <a:rPr lang="en-US" sz="2400">
                          <a:effectLst/>
                        </a:rPr>
                        <a:t>max</a:t>
                      </a:r>
                      <a:endParaRPr lang="en-US" sz="24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400" dirty="0">
                          <a:effectLst/>
                        </a:rPr>
                        <a:t>最大值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8500" y="3055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 descr="截屏2024-03-05 01.26.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28620" y="958215"/>
            <a:ext cx="6066155" cy="5371465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1. 关于Python的列表，描述错误的选项是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Python列表是包含0个或者多个对象引用的有序序列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Python列表用中括号[]表示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Python列表是一个可以修改数据项的序列类型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Python列表的长度不可变的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4773964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498475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2. 运行下方代码段，输出的是（  ）。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000" dirty="0">
                <a:solidFill>
                  <a:schemeClr val="accent1">
                    <a:lumMod val="50000"/>
                  </a:schemeClr>
                </a:solidFill>
              </a:rPr>
              <a:t>scores = [95, 93, 98]</a:t>
            </a:r>
            <a:endParaRPr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000" dirty="0">
                <a:solidFill>
                  <a:schemeClr val="accent1">
                    <a:lumMod val="50000"/>
                  </a:schemeClr>
                </a:solidFill>
              </a:rPr>
              <a:t>scores.append('2')</a:t>
            </a:r>
            <a:endParaRPr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000" dirty="0">
                <a:solidFill>
                  <a:schemeClr val="accent1">
                    <a:lumMod val="50000"/>
                  </a:schemeClr>
                </a:solidFill>
              </a:rPr>
              <a:t>print(scores)</a:t>
            </a:r>
            <a:endParaRPr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400" dirty="0">
                <a:solidFill>
                  <a:schemeClr val="accent1">
                    <a:lumMod val="50000"/>
                  </a:schemeClr>
                </a:solidFill>
              </a:rPr>
              <a:t>A． [95, 93, 98, [2]] </a:t>
            </a:r>
            <a:endParaRPr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400" dirty="0">
                <a:solidFill>
                  <a:schemeClr val="accent1">
                    <a:lumMod val="50000"/>
                  </a:schemeClr>
                </a:solidFill>
              </a:rPr>
              <a:t>B． [95, 93, 98, ['2']]</a:t>
            </a:r>
            <a:endParaRPr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400" dirty="0">
                <a:solidFill>
                  <a:schemeClr val="accent1">
                    <a:lumMod val="50000"/>
                  </a:schemeClr>
                </a:solidFill>
              </a:rPr>
              <a:t>C． [95, 93, 98, 2] </a:t>
            </a:r>
            <a:endParaRPr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400" dirty="0">
                <a:solidFill>
                  <a:schemeClr val="accent1">
                    <a:lumMod val="50000"/>
                  </a:schemeClr>
                </a:solidFill>
              </a:rPr>
              <a:t>D． [95, 93, 98, '2']</a:t>
            </a:r>
            <a:endParaRPr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567502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3. 以下选项中能输出随机列表元素最大值的是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print(listV.max())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print(listV.pop(i))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print(max(listV))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print(listV.reverse(i))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331536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4. 字典是另一种可变容器模型，（  ）存储任意类型的对象。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不可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不确定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无法确定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43376" y="202822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5. 以下关于字典的描述，错误的是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字典中元素以键信息为索引访问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字典长度是可变的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字典是键值对的集合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字典中的键可以对应多个值信息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4087529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6. 字典是另一种可变容器模型，且可存储任意类型对象。字典的每个键值key=&gt;value对用（）分割，每个键值对之间用（）分割，整个字典包含在（  ）中。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 {}  :  ,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 ,  :  {}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 {}  ,  :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 :  ,  {}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528132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461581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7. 阅读下面代码，输出结果（  ）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dict={'a':1,'b':2,'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':3}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print(dict['b'])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3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2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1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0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90366" y="402910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8.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 字典 d={'Name': 'Kate', 'No': '1001', 'Age': '20'}，表达式len(d)的值为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12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9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6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3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01796" y="474284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461581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9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运行下方代码段，输出的是（     ）。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a, b, str = 2, 5, 'independ'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print(str[a:b])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A．ep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B．dep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C．depe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D．ndep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90366" y="402910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s = " Python", 能够显示输出 Python 的选项是（     ）。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print(s[0:-1])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print(s[-1:0])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print(s[:6])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print(s[:])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90366" y="4029109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案例实战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目录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134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35.xml><?xml version="1.0" encoding="utf-8"?>
<p:tagLst xmlns:p="http://schemas.openxmlformats.org/presentationml/2006/main">
  <p:tag name="KSO_WM_BEAUTIFY_FLAG" val="#wm#"/>
  <p:tag name="KSO_WM_UNIT_TYPE" val="l_h_x"/>
  <p:tag name="KSO_WM_UNIT_INDEX" val="1_1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36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37.xml><?xml version="1.0" encoding="utf-8"?>
<p:tagLst xmlns:p="http://schemas.openxmlformats.org/presentationml/2006/main">
  <p:tag name="KSO_WM_BEAUTIFY_FLAG" val="#wm#"/>
  <p:tag name="KSO_WM_UNIT_TYPE" val="l_h_x"/>
  <p:tag name="KSO_WM_UNIT_INDEX" val="1_2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38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39.xml><?xml version="1.0" encoding="utf-8"?>
<p:tagLst xmlns:p="http://schemas.openxmlformats.org/presentationml/2006/main">
  <p:tag name="KSO_WM_BEAUTIFY_FLAG" val="#wm#"/>
  <p:tag name="KSO_WM_UNIT_TYPE" val="l_h_x"/>
  <p:tag name="KSO_WM_UNIT_INDEX" val="1_3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40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41.xml><?xml version="1.0" encoding="utf-8"?>
<p:tagLst xmlns:p="http://schemas.openxmlformats.org/presentationml/2006/main">
  <p:tag name="KSO_WM_BEAUTIFY_FLAG" val="#wm#"/>
  <p:tag name="KSO_WM_UNIT_TYPE" val="l_h_x"/>
  <p:tag name="KSO_WM_UNIT_INDEX" val="1_4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42.xml><?xml version="1.0" encoding="utf-8"?>
<p:tagLst xmlns:p="http://schemas.openxmlformats.org/presentationml/2006/main">
  <p:tag name="KSO_WM_BEAUTIFY_FLAG" val="#wm#"/>
  <p:tag name="KSO_WM_UNIT_TYPE" val="l_h_a"/>
  <p:tag name="KSO_WM_UNIT_INDEX" val="1_5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43.xml><?xml version="1.0" encoding="utf-8"?>
<p:tagLst xmlns:p="http://schemas.openxmlformats.org/presentationml/2006/main">
  <p:tag name="KSO_WM_BEAUTIFY_FLAG" val="#wm#"/>
  <p:tag name="KSO_WM_UNIT_TYPE" val="l_h_x"/>
  <p:tag name="KSO_WM_UNIT_INDEX" val="1_5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44.xml><?xml version="1.0" encoding="utf-8"?>
<p:tagLst xmlns:p="http://schemas.openxmlformats.org/presentationml/2006/main">
  <p:tag name="KSO_WM_BEAUTIFY_FLAG" val="#wm#"/>
  <p:tag name="KSO_WM_UNIT_TYPE" val="l_h_a"/>
  <p:tag name="KSO_WM_UNIT_INDEX" val="1_7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45.xml><?xml version="1.0" encoding="utf-8"?>
<p:tagLst xmlns:p="http://schemas.openxmlformats.org/presentationml/2006/main">
  <p:tag name="KSO_WM_BEAUTIFY_FLAG" val="#wm#"/>
  <p:tag name="KSO_WM_UNIT_TYPE" val="l_h_x"/>
  <p:tag name="KSO_WM_UNIT_INDEX" val="1_7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46.xml><?xml version="1.0" encoding="utf-8"?>
<p:tagLst xmlns:p="http://schemas.openxmlformats.org/presentationml/2006/main">
  <p:tag name="KSO_WM_BEAUTIFY_FLAG" val="#wm#"/>
  <p:tag name="KSO_WM_UNIT_TYPE" val="l_h_a"/>
  <p:tag name="KSO_WM_UNIT_INDEX" val="1_6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47.xml><?xml version="1.0" encoding="utf-8"?>
<p:tagLst xmlns:p="http://schemas.openxmlformats.org/presentationml/2006/main">
  <p:tag name="KSO_WM_BEAUTIFY_FLAG" val="#wm#"/>
  <p:tag name="KSO_WM_UNIT_TYPE" val="l_h_x"/>
  <p:tag name="KSO_WM_UNIT_INDEX" val="1_6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48.xml><?xml version="1.0" encoding="utf-8"?>
<p:tagLst xmlns:p="http://schemas.openxmlformats.org/presentationml/2006/main">
  <p:tag name="KSO_WM_BEAUTIFY_FLAG" val="#wm#"/>
  <p:tag name="KSO_WM_UNIT_TYPE" val="l_h_a"/>
  <p:tag name="KSO_WM_UNIT_INDEX" val="1_8_1"/>
  <p:tag name="KSO_WM_TEMPLATE_INDEX" val="19882022"/>
  <p:tag name="KSO_WM_TAG_VERSION" val="3.0"/>
  <p:tag name="KSO_WM_DIAGRAM_VERSION" val="3"/>
  <p:tag name="KSO_WM_DIAGRAM_GROUP_CODE" val="l1-1"/>
  <p:tag name="KSO_WM_DIAGRAM_VIRTUALLY_FRAME" val="{&quot;height&quot;:394.8,&quot;left&quot;:300.6,&quot;top&quot;:68.9,&quot;width&quot;:373.25}"/>
</p:tagLst>
</file>

<file path=ppt/tags/tag149.xml><?xml version="1.0" encoding="utf-8"?>
<p:tagLst xmlns:p="http://schemas.openxmlformats.org/presentationml/2006/main">
  <p:tag name="KSO_WM_BEAUTIFY_FLAG" val="#wm#"/>
  <p:tag name="KSO_WM_UNIT_TYPE" val="l_h_x"/>
  <p:tag name="KSO_WM_UNIT_INDEX" val="1_8_1"/>
  <p:tag name="KSO_WM_TEMPLATE_INDEX" val="19882022"/>
  <p:tag name="KSO_WM_TAG_VERSION" val="3.0"/>
  <p:tag name="KSO_WM_DIAGRAM_VERSION" val="3"/>
  <p:tag name="KSO_WM_DIAGRAM_GROUP_CODE" val="l1-1"/>
  <p:tag name="KSO_WM_TEMPLATE_CATEGORY" val=""/>
  <p:tag name="KSO_WM_DIAGRAM_VIRTUALLY_FRAME" val="{&quot;height&quot;:394.8,&quot;left&quot;:300.6,&quot;top&quot;:68.9,&quot;width&quot;:373.25}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  <p:tag name="KSO_WM_SLIDE_TYPE" val="contents"/>
  <p:tag name="KSO_WM_SLIDE_THEME_ID" val="3428908"/>
  <p:tag name="KSO_WM_SLIDE_THEME_NAME" val="彩色扁平教育教学可爱卡通风格主题模版"/>
</p:tagLst>
</file>

<file path=ppt/tags/tag15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54.xml><?xml version="1.0" encoding="utf-8"?>
<p:tagLst xmlns:p="http://schemas.openxmlformats.org/presentationml/2006/main">
  <p:tag name="KSO_WM_UNIT_INDEX" val="1"/>
  <p:tag name="KSO_WM_UNIT_TYPE" val="a"/>
  <p:tag name="KSO_WM_UNIT_SUB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7.xml><?xml version="1.0" encoding="utf-8"?>
<p:tagLst xmlns:p="http://schemas.openxmlformats.org/presentationml/2006/main">
  <p:tag name="KSO_WM_UNIT_TABLE_BEAUTIFY" val="smartTable{109f9853-95f3-46e1-ab53-1bd675bf130e}"/>
  <p:tag name="TABLE_ENDDRAG_ORIGIN_RECT" val="373*134"/>
  <p:tag name="TABLE_ENDDRAG_RECT" val="59*168*373*134"/>
  <p:tag name="KSO_WM_UNIT_INDEX" val="3"/>
  <p:tag name="KSO_WM_UNIT_TYPE" val="β"/>
  <p:tag name="KSO_WM_BEAUTIFY_FLAG" val="#wm#"/>
</p:tagLst>
</file>

<file path=ppt/tags/tag15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59.xml><?xml version="1.0" encoding="utf-8"?>
<p:tagLst xmlns:p="http://schemas.openxmlformats.org/presentationml/2006/main">
  <p:tag name="KSO_WM_UNIT_TABLE_BEAUTIFY" val="smartTable{376bbaab-3b3f-4c90-9e47-36a0c5fa1347}"/>
  <p:tag name="TABLE_ENDDRAG_ORIGIN_RECT" val="373*44"/>
  <p:tag name="TABLE_ENDDRAG_RECT" val="59*305*373*44"/>
  <p:tag name="KSO_WM_UNIT_INDEX" val="6"/>
  <p:tag name="KSO_WM_UNIT_TYPE" val="β"/>
  <p:tag name="KSO_WM_BEAUTIFY_FLAG" val="#wm#"/>
</p:tagLst>
</file>

<file path=ppt/tags/tag16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5.xml><?xml version="1.0" encoding="utf-8"?>
<p:tagLst xmlns:p="http://schemas.openxmlformats.org/presentationml/2006/main">
  <p:tag name="KSO_WM_UNIT_TABLE_BEAUTIFY" val="smartTable{213763cd-2625-4048-b1d2-612e1c4e4f3a}"/>
  <p:tag name="TABLE_ENDDRAG_ORIGIN_RECT" val="791*227"/>
  <p:tag name="TABLE_ENDDRAG_RECT" val="59*161*791*227"/>
  <p:tag name="KSO_WM_UNIT_INDEX" val="3"/>
  <p:tag name="KSO_WM_UNIT_TYPE" val="β"/>
  <p:tag name="KSO_WM_BEAUTIFY_FLAG" val="#wm#"/>
</p:tagLst>
</file>

<file path=ppt/tags/tag16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7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73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7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5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17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7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8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8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5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9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9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4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9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0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0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0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0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0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1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1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1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1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1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1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0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21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2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3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24.xml><?xml version="1.0" encoding="utf-8"?>
<p:tagLst xmlns:p="http://schemas.openxmlformats.org/presentationml/2006/main">
  <p:tag name="KSO_WM_UNIT_TABLE_BEAUTIFY" val="smartTable{fd9b71f6-5087-4413-a68c-807009aed196}"/>
  <p:tag name="KSO_WM_UNIT_INDEX" val="5"/>
  <p:tag name="KSO_WM_UNIT_TYPE" val="β"/>
  <p:tag name="KSO_WM_BEAUTIFY_FLAG" val="#wm#"/>
</p:tagLst>
</file>

<file path=ppt/tags/tag225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2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2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1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3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33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3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3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3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38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3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4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4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4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4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45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46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47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4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5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5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5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5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5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6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5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59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6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6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3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6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6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66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26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8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269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70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71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72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73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274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27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76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277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278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27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0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8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8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8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8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8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7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88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8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90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9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92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9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94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9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9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97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98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99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0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02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0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0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05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306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0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0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1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1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1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1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1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1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1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20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3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23.xml><?xml version="1.0" encoding="utf-8"?>
<p:tagLst xmlns:p="http://schemas.openxmlformats.org/presentationml/2006/main">
  <p:tag name="KSO_WM_UNIT_TABLE_BEAUTIFY" val="smartTable{afe9cf22-6ec0-4733-a4cc-56efc67d911f}"/>
  <p:tag name="KSO_WM_UNIT_INDEX" val="3"/>
  <p:tag name="KSO_WM_UNIT_TYPE" val="β"/>
  <p:tag name="KSO_WM_BEAUTIFY_FLAG" val="#wm#"/>
</p:tagLst>
</file>

<file path=ppt/tags/tag32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2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2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28.xml><?xml version="1.0" encoding="utf-8"?>
<p:tagLst xmlns:p="http://schemas.openxmlformats.org/presentationml/2006/main">
  <p:tag name="KSO_WM_UNIT_INDEX" val="1_4_1"/>
  <p:tag name="KSO_WM_UNIT_TYPE" val="l_h_f"/>
  <p:tag name="KSO_WM_UNIT_SUBTYPE" val="a"/>
  <p:tag name="KSO_WM_BEAUTIFY_FLAG" val="#wm#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</p:tagLst>
</file>

<file path=ppt/tags/tag32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3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32.xml><?xml version="1.0" encoding="utf-8"?>
<p:tagLst xmlns:p="http://schemas.openxmlformats.org/presentationml/2006/main">
  <p:tag name="KSO_WM_UNIT_INDEX" val="10"/>
  <p:tag name="KSO_WM_UNIT_TYPE" val="j"/>
  <p:tag name="KSO_WM_BEAUTIFY_FLAG" val="#wm#"/>
</p:tagLst>
</file>

<file path=ppt/tags/tag33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4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3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3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3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3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4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4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4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43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34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4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4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4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4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4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50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51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5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5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5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5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5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5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58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5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6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62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36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6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3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368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369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370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3656</Words>
  <Application>WPS 演示</Application>
  <PresentationFormat>宽屏</PresentationFormat>
  <Paragraphs>527</Paragraphs>
  <Slides>41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黑体</vt:lpstr>
      <vt:lpstr>Wingdings</vt:lpstr>
      <vt:lpstr>Arial Unicode MS</vt:lpstr>
      <vt:lpstr>1_Office 主题</vt:lpstr>
      <vt:lpstr>Office 主题​​</vt:lpstr>
      <vt:lpstr>第6章 组合数据类型</vt:lpstr>
      <vt:lpstr>目录</vt:lpstr>
      <vt:lpstr>6.1 序列</vt:lpstr>
      <vt:lpstr>PowerPoint 演示文稿</vt:lpstr>
      <vt:lpstr>序列的通用操作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25</cp:revision>
  <dcterms:created xsi:type="dcterms:W3CDTF">2024-03-05T17:54:00Z</dcterms:created>
  <dcterms:modified xsi:type="dcterms:W3CDTF">2025-08-26T00:35:52Z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46D64A8D304E4C4180098E47F07CDF90_13</vt:lpwstr>
  </property>
</Properties>
</file>